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316" r:id="rId7"/>
    <p:sldId id="325" r:id="rId8"/>
    <p:sldId id="326" r:id="rId9"/>
    <p:sldId id="322" r:id="rId10"/>
    <p:sldId id="323" r:id="rId11"/>
    <p:sldId id="324" r:id="rId12"/>
  </p:sldIdLst>
  <p:sldSz cx="12192000" cy="6858000"/>
  <p:notesSz cx="6858000" cy="9144000"/>
  <p:embeddedFontLst>
    <p:embeddedFont>
      <p:font typeface="Amasis MT Pro Black" panose="02040A04050005020304" pitchFamily="18" charset="0"/>
      <p:bold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G마켓 산스 TTF Bold" panose="02000000000000000000" pitchFamily="2" charset="-127"/>
      <p:bold r:id="rId22"/>
    </p:embeddedFont>
    <p:embeddedFont>
      <p:font typeface="G마켓 산스 TTF Light" panose="02000000000000000000" pitchFamily="2" charset="-127"/>
      <p:regular r:id="rId23"/>
    </p:embeddedFont>
    <p:embeddedFont>
      <p:font typeface="G마켓 산스 TTF Medium" panose="02000000000000000000" pitchFamily="2" charset="-127"/>
      <p:regular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7FD"/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102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83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4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16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748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16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606055" y="331180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546343" y="2274838"/>
            <a:ext cx="10093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CNC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결합 모델</a:t>
            </a:r>
            <a:b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</a:b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76257-77DB-73E7-DB45-5C4E604A46F9}"/>
              </a:ext>
            </a:extLst>
          </p:cNvPr>
          <p:cNvSpPr txBox="1"/>
          <p:nvPr/>
        </p:nvSpPr>
        <p:spPr>
          <a:xfrm>
            <a:off x="2060315" y="3613437"/>
            <a:ext cx="233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설명 및 실험계획</a:t>
            </a:r>
            <a:endParaRPr lang="en-US" sz="20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3B847-9079-8AC1-01D7-D4A221195467}"/>
              </a:ext>
            </a:extLst>
          </p:cNvPr>
          <p:cNvSpPr txBox="1"/>
          <p:nvPr/>
        </p:nvSpPr>
        <p:spPr>
          <a:xfrm>
            <a:off x="5437770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FBD3B-9A3D-C581-AF13-F4DBED45A2C0}"/>
              </a:ext>
            </a:extLst>
          </p:cNvPr>
          <p:cNvSpPr txBox="1"/>
          <p:nvPr/>
        </p:nvSpPr>
        <p:spPr>
          <a:xfrm>
            <a:off x="5560072" y="3613437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 </a:t>
            </a:r>
            <a:r>
              <a:rPr lang="ko-KR" alt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결합 모델</a:t>
            </a:r>
            <a:endParaRPr lang="en-US" altLang="ko-KR" sz="20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2528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 </a:t>
            </a:r>
            <a:r>
              <a:rPr lang="ko-KR" altLang="en-US" sz="1200" dirty="0" err="1">
                <a:solidFill>
                  <a:srgbClr val="000000"/>
                </a:solidFill>
              </a:rPr>
              <a:t>ㅣ데이터</a:t>
            </a:r>
            <a:r>
              <a:rPr lang="ko-KR" altLang="en-US" sz="1200" dirty="0">
                <a:solidFill>
                  <a:srgbClr val="000000"/>
                </a:solidFill>
              </a:rPr>
              <a:t> 설명 및 실험계획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17824" y="460280"/>
            <a:ext cx="204735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설명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232C8-C2EC-BB73-B842-C2C6700570A0}"/>
              </a:ext>
            </a:extLst>
          </p:cNvPr>
          <p:cNvSpPr txBox="1"/>
          <p:nvPr/>
        </p:nvSpPr>
        <p:spPr>
          <a:xfrm>
            <a:off x="535114" y="1221888"/>
            <a:ext cx="11148886" cy="713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en-US" altLang="ko-KR" sz="20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현재 데이터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전류 예측 모델의 전류 데이터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 정량화 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절삭품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표면 이미지를 통한 정상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 판단</a:t>
            </a:r>
            <a:endParaRPr lang="en-US" altLang="ko-KR" sz="3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종속변수로 사용될 변수의 부재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10000"/>
              </a:lnSpc>
              <a:buAutoNum type="arabicPeriod" startAt="2"/>
            </a:pPr>
            <a:r>
              <a:rPr lang="ko-KR" altLang="en-US" sz="24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변수별</a:t>
            </a:r>
            <a:r>
              <a: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데이터 개수의 차이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D2ADBD-946E-7C54-522C-24FC2747E87E}"/>
              </a:ext>
            </a:extLst>
          </p:cNvPr>
          <p:cNvCxnSpPr>
            <a:cxnSpLocks/>
          </p:cNvCxnSpPr>
          <p:nvPr/>
        </p:nvCxnSpPr>
        <p:spPr>
          <a:xfrm>
            <a:off x="800134" y="2388091"/>
            <a:ext cx="94979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75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17824" y="460280"/>
            <a:ext cx="250581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실험 계획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232C8-C2EC-BB73-B842-C2C6700570A0}"/>
              </a:ext>
            </a:extLst>
          </p:cNvPr>
          <p:cNvSpPr txBox="1"/>
          <p:nvPr/>
        </p:nvSpPr>
        <p:spPr>
          <a:xfrm>
            <a:off x="189260" y="997092"/>
            <a:ext cx="12239806" cy="913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동일한 가공조건</a:t>
            </a:r>
            <a:r>
              <a:rPr lang="en-US" altLang="ko-KR" sz="16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- 1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[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전류 데이터의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통계값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1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tool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마모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픽셀수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절삭품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표면 이미지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endParaRPr lang="en-US" altLang="ko-KR" sz="2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- 2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[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전류 데이터의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통계값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2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tool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마모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픽셀수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절삭품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표면 이미지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- 10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[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전류 데이터의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통계값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10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tool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마모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픽셀수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절삭품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표면 이미지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8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</a:t>
            </a:r>
            <a:r>
              <a:rPr lang="ko-KR" altLang="en-US" sz="28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가공조건을 변경하며 데이터를 습득</a:t>
            </a:r>
            <a:endParaRPr lang="en-US" altLang="ko-KR" sz="28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87499-38A4-33E9-E15D-E95AE02691E0}"/>
              </a:ext>
            </a:extLst>
          </p:cNvPr>
          <p:cNvSpPr txBox="1"/>
          <p:nvPr/>
        </p:nvSpPr>
        <p:spPr>
          <a:xfrm>
            <a:off x="4613200" y="3422765"/>
            <a:ext cx="148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DBC88"/>
                </a:solidFill>
                <a:latin typeface="Amasis MT Pro Black" panose="020F0502020204030204" pitchFamily="18" charset="0"/>
              </a:rPr>
              <a:t>.</a:t>
            </a:r>
          </a:p>
          <a:p>
            <a:pPr algn="ctr"/>
            <a:r>
              <a:rPr lang="en-US" altLang="ko-KR" sz="2400" b="1" dirty="0">
                <a:solidFill>
                  <a:srgbClr val="5DBC88"/>
                </a:solidFill>
                <a:latin typeface="Amasis MT Pro Black" panose="020F0502020204030204" pitchFamily="18" charset="0"/>
              </a:rPr>
              <a:t>.</a:t>
            </a:r>
          </a:p>
          <a:p>
            <a:pPr algn="ctr"/>
            <a:r>
              <a:rPr lang="en-US" altLang="ko-KR" sz="2400" b="1" dirty="0">
                <a:solidFill>
                  <a:srgbClr val="5DBC88"/>
                </a:solidFill>
                <a:latin typeface="Amasis MT Pro Black" panose="020F0502020204030204" pitchFamily="18" charset="0"/>
              </a:rPr>
              <a:t>.</a:t>
            </a:r>
            <a:endParaRPr lang="ko-KR" altLang="en-US" sz="2000" b="1" dirty="0">
              <a:solidFill>
                <a:srgbClr val="5DBC88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A56E2-5825-C96A-04B3-04A43E3F56F3}"/>
              </a:ext>
            </a:extLst>
          </p:cNvPr>
          <p:cNvSpPr txBox="1"/>
          <p:nvPr/>
        </p:nvSpPr>
        <p:spPr>
          <a:xfrm>
            <a:off x="193924" y="117806"/>
            <a:ext cx="2528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 </a:t>
            </a:r>
            <a:r>
              <a:rPr lang="ko-KR" altLang="en-US" sz="1200" dirty="0" err="1">
                <a:solidFill>
                  <a:srgbClr val="000000"/>
                </a:solidFill>
              </a:rPr>
              <a:t>ㅣ데이터</a:t>
            </a:r>
            <a:r>
              <a:rPr lang="ko-KR" altLang="en-US" sz="1200" dirty="0">
                <a:solidFill>
                  <a:srgbClr val="000000"/>
                </a:solidFill>
              </a:rPr>
              <a:t> 설명 및 실험계획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17824" y="460280"/>
            <a:ext cx="250581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실험 계획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A56E2-5825-C96A-04B3-04A43E3F56F3}"/>
              </a:ext>
            </a:extLst>
          </p:cNvPr>
          <p:cNvSpPr txBox="1"/>
          <p:nvPr/>
        </p:nvSpPr>
        <p:spPr>
          <a:xfrm>
            <a:off x="193924" y="117806"/>
            <a:ext cx="2528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 </a:t>
            </a:r>
            <a:r>
              <a:rPr lang="ko-KR" altLang="en-US" sz="1200" dirty="0" err="1">
                <a:solidFill>
                  <a:srgbClr val="000000"/>
                </a:solidFill>
              </a:rPr>
              <a:t>ㅣ데이터</a:t>
            </a:r>
            <a:r>
              <a:rPr lang="ko-KR" altLang="en-US" sz="1200" dirty="0">
                <a:solidFill>
                  <a:srgbClr val="000000"/>
                </a:solidFill>
              </a:rPr>
              <a:t> 설명 및 실험계획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7161C8-56D4-55E1-A75B-58ED170F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82" y="427950"/>
            <a:ext cx="4426838" cy="33659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F1C9858-B55E-D1D3-DD3D-D59A25973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04" y="3599475"/>
            <a:ext cx="4240407" cy="32129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F3A5B3-D416-3E5B-79CE-FB13485FA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195" y="1026589"/>
            <a:ext cx="5994739" cy="43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8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741D80A-DE6A-F3C5-93B3-7CD5C521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214" y="792311"/>
            <a:ext cx="7452540" cy="65384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6810" y="446077"/>
            <a:ext cx="671530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결합 모델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정상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마모 확률 예측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11212574" y="606398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748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l CNC </a:t>
            </a:r>
            <a:r>
              <a:rPr lang="ko-KR" altLang="en-US" sz="1200" dirty="0">
                <a:solidFill>
                  <a:srgbClr val="000000"/>
                </a:solidFill>
              </a:rPr>
              <a:t>결합모델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3051533" y="2024817"/>
            <a:ext cx="1285854" cy="771671"/>
            <a:chOff x="1795590" y="1980944"/>
            <a:chExt cx="1354763" cy="809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93305" y="2015564"/>
              <a:ext cx="1257048" cy="774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62C897-1023-EEDD-6CD2-BB3E23FE9833}"/>
              </a:ext>
            </a:extLst>
          </p:cNvPr>
          <p:cNvGrpSpPr/>
          <p:nvPr/>
        </p:nvGrpSpPr>
        <p:grpSpPr>
          <a:xfrm>
            <a:off x="3052818" y="3391684"/>
            <a:ext cx="1191826" cy="770256"/>
            <a:chOff x="1795590" y="1980944"/>
            <a:chExt cx="1255696" cy="8079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6EE858-D171-75CE-69D7-5726262EF69B}"/>
                </a:ext>
              </a:extLst>
            </p:cNvPr>
            <p:cNvSpPr txBox="1"/>
            <p:nvPr/>
          </p:nvSpPr>
          <p:spPr>
            <a:xfrm>
              <a:off x="1866698" y="2079269"/>
              <a:ext cx="1184588" cy="67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D50FE9B-13BA-5906-6270-8B80590873A9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152621-E53A-01CC-EDE6-DF528484B7AE}"/>
              </a:ext>
            </a:extLst>
          </p:cNvPr>
          <p:cNvGrpSpPr/>
          <p:nvPr/>
        </p:nvGrpSpPr>
        <p:grpSpPr>
          <a:xfrm>
            <a:off x="3027564" y="4876011"/>
            <a:ext cx="1807760" cy="770255"/>
            <a:chOff x="1770336" y="1980944"/>
            <a:chExt cx="1904638" cy="8079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2AA6A4-F25D-4BFA-EF02-3A6024509842}"/>
                </a:ext>
              </a:extLst>
            </p:cNvPr>
            <p:cNvSpPr txBox="1"/>
            <p:nvPr/>
          </p:nvSpPr>
          <p:spPr>
            <a:xfrm>
              <a:off x="1770336" y="2142520"/>
              <a:ext cx="1904638" cy="613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 (0/1)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1205389-8D72-8A63-B995-3057572D55FB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C69F80-40D1-F271-7697-BAEE570512DB}"/>
              </a:ext>
            </a:extLst>
          </p:cNvPr>
          <p:cNvGrpSpPr/>
          <p:nvPr/>
        </p:nvGrpSpPr>
        <p:grpSpPr>
          <a:xfrm>
            <a:off x="10788793" y="3950547"/>
            <a:ext cx="1205095" cy="770256"/>
            <a:chOff x="1795590" y="1980944"/>
            <a:chExt cx="1269676" cy="8079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AC88B7-7B07-859B-3C66-36F9BE05E8A3}"/>
                </a:ext>
              </a:extLst>
            </p:cNvPr>
            <p:cNvSpPr txBox="1"/>
            <p:nvPr/>
          </p:nvSpPr>
          <p:spPr>
            <a:xfrm>
              <a:off x="1808218" y="2239272"/>
              <a:ext cx="1257048" cy="38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확률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509FAFB-399A-A905-03D8-E19723616A1A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752281-5CFC-8A5B-BF7E-49254D24545B}"/>
              </a:ext>
            </a:extLst>
          </p:cNvPr>
          <p:cNvGrpSpPr/>
          <p:nvPr/>
        </p:nvGrpSpPr>
        <p:grpSpPr>
          <a:xfrm>
            <a:off x="10782801" y="2796488"/>
            <a:ext cx="1205095" cy="770256"/>
            <a:chOff x="1795590" y="1980944"/>
            <a:chExt cx="1269676" cy="8079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22F467-6984-6517-EB99-D436C1116993}"/>
                </a:ext>
              </a:extLst>
            </p:cNvPr>
            <p:cNvSpPr txBox="1"/>
            <p:nvPr/>
          </p:nvSpPr>
          <p:spPr>
            <a:xfrm>
              <a:off x="1808218" y="2239272"/>
              <a:ext cx="1257048" cy="38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 확률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7F18D92-2D88-0B5A-56B7-DA5D9D64A8A8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B13F9874-BF7D-5340-EC70-246DFF67B408}"/>
              </a:ext>
            </a:extLst>
          </p:cNvPr>
          <p:cNvSpPr/>
          <p:nvPr/>
        </p:nvSpPr>
        <p:spPr>
          <a:xfrm>
            <a:off x="353553" y="2083011"/>
            <a:ext cx="162833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605B8C92-3BBE-765D-8752-7410DCB0678F}"/>
              </a:ext>
            </a:extLst>
          </p:cNvPr>
          <p:cNvSpPr/>
          <p:nvPr/>
        </p:nvSpPr>
        <p:spPr>
          <a:xfrm flipH="1">
            <a:off x="2235973" y="2083011"/>
            <a:ext cx="162834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B03D47-4E2D-38CF-BC81-59727C877F29}"/>
              </a:ext>
            </a:extLst>
          </p:cNvPr>
          <p:cNvGrpSpPr/>
          <p:nvPr/>
        </p:nvGrpSpPr>
        <p:grpSpPr>
          <a:xfrm>
            <a:off x="646787" y="2157185"/>
            <a:ext cx="1550830" cy="1793362"/>
            <a:chOff x="499643" y="1800076"/>
            <a:chExt cx="1550830" cy="179336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C451BC6-C633-CB1C-2AC6-3D4D747543CA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B17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4D7A6-44D2-55A6-6D1B-7A5AE914C976}"/>
                </a:ext>
              </a:extLst>
            </p:cNvPr>
            <p:cNvSpPr txBox="1"/>
            <p:nvPr/>
          </p:nvSpPr>
          <p:spPr>
            <a:xfrm>
              <a:off x="499643" y="1911927"/>
              <a:ext cx="15508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6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8006A5-24A4-7E24-CE3D-6E734BAF38A7}"/>
              </a:ext>
            </a:extLst>
          </p:cNvPr>
          <p:cNvGrpSpPr/>
          <p:nvPr/>
        </p:nvGrpSpPr>
        <p:grpSpPr>
          <a:xfrm>
            <a:off x="646788" y="4120654"/>
            <a:ext cx="1550829" cy="997435"/>
            <a:chOff x="499643" y="1800076"/>
            <a:chExt cx="1550830" cy="179336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7BA2FF8-975B-51FB-50D9-38B559E80356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97FFAE-D3F7-6A44-4076-16BCB143975B}"/>
                </a:ext>
              </a:extLst>
            </p:cNvPr>
            <p:cNvSpPr txBox="1"/>
            <p:nvPr/>
          </p:nvSpPr>
          <p:spPr>
            <a:xfrm>
              <a:off x="499643" y="2269074"/>
              <a:ext cx="1550830" cy="10514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확률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확률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69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타원 58">
            <a:extLst>
              <a:ext uri="{FF2B5EF4-FFF2-40B4-BE49-F238E27FC236}">
                <a16:creationId xmlns:a16="http://schemas.microsoft.com/office/drawing/2014/main" id="{E4C9D90C-7EFD-B822-A04F-A55E8C765F55}"/>
              </a:ext>
            </a:extLst>
          </p:cNvPr>
          <p:cNvSpPr/>
          <p:nvPr/>
        </p:nvSpPr>
        <p:spPr>
          <a:xfrm>
            <a:off x="8267887" y="4542890"/>
            <a:ext cx="2022371" cy="165798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401455"/>
                      <a:gd name="connsiteY0" fmla="*/ 1029855 h 2059709"/>
                      <a:gd name="connsiteX1" fmla="*/ 1200728 w 2401455"/>
                      <a:gd name="connsiteY1" fmla="*/ 0 h 2059709"/>
                      <a:gd name="connsiteX2" fmla="*/ 2401456 w 2401455"/>
                      <a:gd name="connsiteY2" fmla="*/ 1029855 h 2059709"/>
                      <a:gd name="connsiteX3" fmla="*/ 1200728 w 2401455"/>
                      <a:gd name="connsiteY3" fmla="*/ 2059710 h 2059709"/>
                      <a:gd name="connsiteX4" fmla="*/ 0 w 2401455"/>
                      <a:gd name="connsiteY4" fmla="*/ 1029855 h 205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1455" h="2059709" fill="none" extrusionOk="0">
                        <a:moveTo>
                          <a:pt x="0" y="1029855"/>
                        </a:moveTo>
                        <a:cubicBezTo>
                          <a:pt x="6359" y="455038"/>
                          <a:pt x="647645" y="7263"/>
                          <a:pt x="1200728" y="0"/>
                        </a:cubicBezTo>
                        <a:cubicBezTo>
                          <a:pt x="1888592" y="42254"/>
                          <a:pt x="2339229" y="459745"/>
                          <a:pt x="2401456" y="1029855"/>
                        </a:cubicBezTo>
                        <a:cubicBezTo>
                          <a:pt x="2422551" y="1601687"/>
                          <a:pt x="1796509" y="2028967"/>
                          <a:pt x="1200728" y="2059710"/>
                        </a:cubicBezTo>
                        <a:cubicBezTo>
                          <a:pt x="485516" y="2075248"/>
                          <a:pt x="13700" y="1580056"/>
                          <a:pt x="0" y="1029855"/>
                        </a:cubicBezTo>
                        <a:close/>
                      </a:path>
                      <a:path w="2401455" h="2059709" stroke="0" extrusionOk="0">
                        <a:moveTo>
                          <a:pt x="0" y="1029855"/>
                        </a:moveTo>
                        <a:cubicBezTo>
                          <a:pt x="-23056" y="501533"/>
                          <a:pt x="512966" y="-10166"/>
                          <a:pt x="1200728" y="0"/>
                        </a:cubicBezTo>
                        <a:cubicBezTo>
                          <a:pt x="1964092" y="-14795"/>
                          <a:pt x="2385037" y="490987"/>
                          <a:pt x="2401456" y="1029855"/>
                        </a:cubicBezTo>
                        <a:cubicBezTo>
                          <a:pt x="2311346" y="1628745"/>
                          <a:pt x="1785016" y="2152958"/>
                          <a:pt x="1200728" y="2059710"/>
                        </a:cubicBezTo>
                        <a:cubicBezTo>
                          <a:pt x="577362" y="2033968"/>
                          <a:pt x="-44742" y="1608891"/>
                          <a:pt x="0" y="10298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CLCU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4177602" y="1511164"/>
            <a:ext cx="23436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EC18AF8-A075-4C4B-1BC7-CB6905500D65}"/>
              </a:ext>
            </a:extLst>
          </p:cNvPr>
          <p:cNvSpPr/>
          <p:nvPr/>
        </p:nvSpPr>
        <p:spPr>
          <a:xfrm>
            <a:off x="3699846" y="3506232"/>
            <a:ext cx="621437" cy="329321"/>
          </a:xfrm>
          <a:custGeom>
            <a:avLst/>
            <a:gdLst>
              <a:gd name="connsiteX0" fmla="*/ 0 w 621437"/>
              <a:gd name="connsiteY0" fmla="*/ 82330 h 329321"/>
              <a:gd name="connsiteX1" fmla="*/ 456777 w 621437"/>
              <a:gd name="connsiteY1" fmla="*/ 82330 h 329321"/>
              <a:gd name="connsiteX2" fmla="*/ 456777 w 621437"/>
              <a:gd name="connsiteY2" fmla="*/ 0 h 329321"/>
              <a:gd name="connsiteX3" fmla="*/ 621437 w 621437"/>
              <a:gd name="connsiteY3" fmla="*/ 164661 h 329321"/>
              <a:gd name="connsiteX4" fmla="*/ 456777 w 621437"/>
              <a:gd name="connsiteY4" fmla="*/ 329321 h 329321"/>
              <a:gd name="connsiteX5" fmla="*/ 456777 w 621437"/>
              <a:gd name="connsiteY5" fmla="*/ 246991 h 329321"/>
              <a:gd name="connsiteX6" fmla="*/ 0 w 621437"/>
              <a:gd name="connsiteY6" fmla="*/ 246991 h 329321"/>
              <a:gd name="connsiteX7" fmla="*/ 0 w 621437"/>
              <a:gd name="connsiteY7" fmla="*/ 82330 h 32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437" h="329321" extrusionOk="0">
                <a:moveTo>
                  <a:pt x="0" y="82330"/>
                </a:moveTo>
                <a:cubicBezTo>
                  <a:pt x="144520" y="35489"/>
                  <a:pt x="338714" y="127271"/>
                  <a:pt x="456777" y="82330"/>
                </a:cubicBezTo>
                <a:cubicBezTo>
                  <a:pt x="447366" y="50621"/>
                  <a:pt x="466471" y="25516"/>
                  <a:pt x="456777" y="0"/>
                </a:cubicBezTo>
                <a:cubicBezTo>
                  <a:pt x="532074" y="55148"/>
                  <a:pt x="528476" y="94590"/>
                  <a:pt x="621437" y="164661"/>
                </a:cubicBezTo>
                <a:cubicBezTo>
                  <a:pt x="544328" y="246322"/>
                  <a:pt x="523376" y="259161"/>
                  <a:pt x="456777" y="329321"/>
                </a:cubicBezTo>
                <a:cubicBezTo>
                  <a:pt x="456005" y="293194"/>
                  <a:pt x="464022" y="264377"/>
                  <a:pt x="456777" y="246991"/>
                </a:cubicBezTo>
                <a:cubicBezTo>
                  <a:pt x="245585" y="274019"/>
                  <a:pt x="211048" y="201423"/>
                  <a:pt x="0" y="246991"/>
                </a:cubicBezTo>
                <a:cubicBezTo>
                  <a:pt x="-15626" y="207398"/>
                  <a:pt x="1768" y="115864"/>
                  <a:pt x="0" y="82330"/>
                </a:cubicBez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98130-B19C-8D19-ACE3-634C809328DE}"/>
              </a:ext>
            </a:extLst>
          </p:cNvPr>
          <p:cNvSpPr txBox="1"/>
          <p:nvPr/>
        </p:nvSpPr>
        <p:spPr>
          <a:xfrm>
            <a:off x="4468399" y="3169039"/>
            <a:ext cx="266517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4400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군집화</a:t>
            </a:r>
            <a:endParaRPr lang="en-US" sz="4400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2BC6853-D8DD-F24A-8301-0CEB5A14C585}"/>
              </a:ext>
            </a:extLst>
          </p:cNvPr>
          <p:cNvCxnSpPr>
            <a:cxnSpLocks/>
          </p:cNvCxnSpPr>
          <p:nvPr/>
        </p:nvCxnSpPr>
        <p:spPr>
          <a:xfrm flipV="1">
            <a:off x="6404562" y="1896955"/>
            <a:ext cx="1818956" cy="1582702"/>
          </a:xfrm>
          <a:prstGeom prst="bentConnector3">
            <a:avLst/>
          </a:prstGeom>
          <a:ln w="412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EFCEF51-93F2-634F-81C5-A2B876A0BF22}"/>
              </a:ext>
            </a:extLst>
          </p:cNvPr>
          <p:cNvCxnSpPr>
            <a:cxnSpLocks/>
          </p:cNvCxnSpPr>
          <p:nvPr/>
        </p:nvCxnSpPr>
        <p:spPr>
          <a:xfrm>
            <a:off x="6425517" y="3778157"/>
            <a:ext cx="1798001" cy="1657984"/>
          </a:xfrm>
          <a:prstGeom prst="bentConnector3">
            <a:avLst/>
          </a:prstGeom>
          <a:ln w="412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A468B4C2-EF19-A3A0-0C44-47B6881804F2}"/>
              </a:ext>
            </a:extLst>
          </p:cNvPr>
          <p:cNvSpPr/>
          <p:nvPr/>
        </p:nvSpPr>
        <p:spPr>
          <a:xfrm>
            <a:off x="8267888" y="1191540"/>
            <a:ext cx="2022371" cy="165798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401455"/>
                      <a:gd name="connsiteY0" fmla="*/ 1029855 h 2059709"/>
                      <a:gd name="connsiteX1" fmla="*/ 1200728 w 2401455"/>
                      <a:gd name="connsiteY1" fmla="*/ 0 h 2059709"/>
                      <a:gd name="connsiteX2" fmla="*/ 2401456 w 2401455"/>
                      <a:gd name="connsiteY2" fmla="*/ 1029855 h 2059709"/>
                      <a:gd name="connsiteX3" fmla="*/ 1200728 w 2401455"/>
                      <a:gd name="connsiteY3" fmla="*/ 2059710 h 2059709"/>
                      <a:gd name="connsiteX4" fmla="*/ 0 w 2401455"/>
                      <a:gd name="connsiteY4" fmla="*/ 1029855 h 205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1455" h="2059709" fill="none" extrusionOk="0">
                        <a:moveTo>
                          <a:pt x="0" y="1029855"/>
                        </a:moveTo>
                        <a:cubicBezTo>
                          <a:pt x="6359" y="455038"/>
                          <a:pt x="647645" y="7263"/>
                          <a:pt x="1200728" y="0"/>
                        </a:cubicBezTo>
                        <a:cubicBezTo>
                          <a:pt x="1888592" y="42254"/>
                          <a:pt x="2339229" y="459745"/>
                          <a:pt x="2401456" y="1029855"/>
                        </a:cubicBezTo>
                        <a:cubicBezTo>
                          <a:pt x="2422551" y="1601687"/>
                          <a:pt x="1796509" y="2028967"/>
                          <a:pt x="1200728" y="2059710"/>
                        </a:cubicBezTo>
                        <a:cubicBezTo>
                          <a:pt x="485516" y="2075248"/>
                          <a:pt x="13700" y="1580056"/>
                          <a:pt x="0" y="1029855"/>
                        </a:cubicBezTo>
                        <a:close/>
                      </a:path>
                      <a:path w="2401455" h="2059709" stroke="0" extrusionOk="0">
                        <a:moveTo>
                          <a:pt x="0" y="1029855"/>
                        </a:moveTo>
                        <a:cubicBezTo>
                          <a:pt x="-23056" y="501533"/>
                          <a:pt x="512966" y="-10166"/>
                          <a:pt x="1200728" y="0"/>
                        </a:cubicBezTo>
                        <a:cubicBezTo>
                          <a:pt x="1964092" y="-14795"/>
                          <a:pt x="2385037" y="490987"/>
                          <a:pt x="2401456" y="1029855"/>
                        </a:cubicBezTo>
                        <a:cubicBezTo>
                          <a:pt x="2311346" y="1628745"/>
                          <a:pt x="1785016" y="2152958"/>
                          <a:pt x="1200728" y="2059710"/>
                        </a:cubicBezTo>
                        <a:cubicBezTo>
                          <a:pt x="577362" y="2033968"/>
                          <a:pt x="-44742" y="1608891"/>
                          <a:pt x="0" y="10298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CLCU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C0659A-0252-C3C2-097B-439109E1BA16}"/>
              </a:ext>
            </a:extLst>
          </p:cNvPr>
          <p:cNvSpPr txBox="1"/>
          <p:nvPr/>
        </p:nvSpPr>
        <p:spPr>
          <a:xfrm>
            <a:off x="8615019" y="1789699"/>
            <a:ext cx="141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0049CF-379B-23C7-A9B6-11125650F8B6}"/>
              </a:ext>
            </a:extLst>
          </p:cNvPr>
          <p:cNvSpPr txBox="1"/>
          <p:nvPr/>
        </p:nvSpPr>
        <p:spPr>
          <a:xfrm>
            <a:off x="8584002" y="5129692"/>
            <a:ext cx="144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Cluster2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9D8766-1BB6-70DC-433C-BB2EF0034263}"/>
              </a:ext>
            </a:extLst>
          </p:cNvPr>
          <p:cNvGrpSpPr/>
          <p:nvPr/>
        </p:nvGrpSpPr>
        <p:grpSpPr>
          <a:xfrm>
            <a:off x="1081691" y="2506334"/>
            <a:ext cx="2389921" cy="2163955"/>
            <a:chOff x="476936" y="1800076"/>
            <a:chExt cx="1573537" cy="179336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39F1A4A-4AF2-031B-12A6-F5C2752EDF71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B17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32B4CE-A9B2-81DB-5842-77AF483DFE20}"/>
                </a:ext>
              </a:extLst>
            </p:cNvPr>
            <p:cNvSpPr txBox="1"/>
            <p:nvPr/>
          </p:nvSpPr>
          <p:spPr>
            <a:xfrm>
              <a:off x="476936" y="1997294"/>
              <a:ext cx="1550830" cy="145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pPr algn="ctr"/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(0/1)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46A451E-456F-E945-5562-C112D10CD336}"/>
              </a:ext>
            </a:extLst>
          </p:cNvPr>
          <p:cNvSpPr txBox="1"/>
          <p:nvPr/>
        </p:nvSpPr>
        <p:spPr>
          <a:xfrm>
            <a:off x="336810" y="446077"/>
            <a:ext cx="45304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 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결합 모델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군집화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B7616-D683-71A6-41FF-9EAD9414031E}"/>
              </a:ext>
            </a:extLst>
          </p:cNvPr>
          <p:cNvSpPr txBox="1"/>
          <p:nvPr/>
        </p:nvSpPr>
        <p:spPr>
          <a:xfrm>
            <a:off x="193924" y="117806"/>
            <a:ext cx="1748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l CNC </a:t>
            </a:r>
            <a:r>
              <a:rPr lang="ko-KR" altLang="en-US" sz="1200" dirty="0">
                <a:solidFill>
                  <a:srgbClr val="000000"/>
                </a:solidFill>
              </a:rPr>
              <a:t>결합모델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2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7610AC1-0173-A6CE-FADC-F0B803B48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11" y="1218348"/>
            <a:ext cx="6841472" cy="5174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6810" y="446077"/>
            <a:ext cx="45304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결합 모델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군집화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11212574" y="606398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3051533" y="2024817"/>
            <a:ext cx="1285854" cy="771671"/>
            <a:chOff x="1795590" y="1980944"/>
            <a:chExt cx="1354763" cy="809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93305" y="2015564"/>
              <a:ext cx="1257048" cy="774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62C897-1023-EEDD-6CD2-BB3E23FE9833}"/>
              </a:ext>
            </a:extLst>
          </p:cNvPr>
          <p:cNvGrpSpPr/>
          <p:nvPr/>
        </p:nvGrpSpPr>
        <p:grpSpPr>
          <a:xfrm>
            <a:off x="3052818" y="3391684"/>
            <a:ext cx="1191826" cy="770256"/>
            <a:chOff x="1795590" y="1980944"/>
            <a:chExt cx="1255696" cy="8079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6EE858-D171-75CE-69D7-5726262EF69B}"/>
                </a:ext>
              </a:extLst>
            </p:cNvPr>
            <p:cNvSpPr txBox="1"/>
            <p:nvPr/>
          </p:nvSpPr>
          <p:spPr>
            <a:xfrm>
              <a:off x="1866698" y="2079269"/>
              <a:ext cx="1184588" cy="67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D50FE9B-13BA-5906-6270-8B80590873A9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152621-E53A-01CC-EDE6-DF528484B7AE}"/>
              </a:ext>
            </a:extLst>
          </p:cNvPr>
          <p:cNvGrpSpPr/>
          <p:nvPr/>
        </p:nvGrpSpPr>
        <p:grpSpPr>
          <a:xfrm>
            <a:off x="3027564" y="4876011"/>
            <a:ext cx="1807760" cy="770255"/>
            <a:chOff x="1770336" y="1980944"/>
            <a:chExt cx="1904638" cy="8079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2AA6A4-F25D-4BFA-EF02-3A6024509842}"/>
                </a:ext>
              </a:extLst>
            </p:cNvPr>
            <p:cNvSpPr txBox="1"/>
            <p:nvPr/>
          </p:nvSpPr>
          <p:spPr>
            <a:xfrm>
              <a:off x="1770336" y="2142520"/>
              <a:ext cx="1904638" cy="613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 (0/1)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1205389-8D72-8A63-B995-3057572D55FB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752281-5CFC-8A5B-BF7E-49254D24545B}"/>
              </a:ext>
            </a:extLst>
          </p:cNvPr>
          <p:cNvGrpSpPr/>
          <p:nvPr/>
        </p:nvGrpSpPr>
        <p:grpSpPr>
          <a:xfrm>
            <a:off x="10850882" y="3565419"/>
            <a:ext cx="1238484" cy="770256"/>
            <a:chOff x="1795590" y="1980944"/>
            <a:chExt cx="1304855" cy="8079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22F467-6984-6517-EB99-D436C1116993}"/>
                </a:ext>
              </a:extLst>
            </p:cNvPr>
            <p:cNvSpPr txBox="1"/>
            <p:nvPr/>
          </p:nvSpPr>
          <p:spPr>
            <a:xfrm>
              <a:off x="1843397" y="2078217"/>
              <a:ext cx="1257048" cy="61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Cluster</a:t>
              </a:r>
            </a:p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number</a:t>
              </a: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7F18D92-2D88-0B5A-56B7-DA5D9D64A8A8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B13F9874-BF7D-5340-EC70-246DFF67B408}"/>
              </a:ext>
            </a:extLst>
          </p:cNvPr>
          <p:cNvSpPr/>
          <p:nvPr/>
        </p:nvSpPr>
        <p:spPr>
          <a:xfrm>
            <a:off x="353553" y="2083011"/>
            <a:ext cx="162833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605B8C92-3BBE-765D-8752-7410DCB0678F}"/>
              </a:ext>
            </a:extLst>
          </p:cNvPr>
          <p:cNvSpPr/>
          <p:nvPr/>
        </p:nvSpPr>
        <p:spPr>
          <a:xfrm flipH="1">
            <a:off x="2235973" y="2083011"/>
            <a:ext cx="162834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B03D47-4E2D-38CF-BC81-59727C877F29}"/>
              </a:ext>
            </a:extLst>
          </p:cNvPr>
          <p:cNvGrpSpPr/>
          <p:nvPr/>
        </p:nvGrpSpPr>
        <p:grpSpPr>
          <a:xfrm>
            <a:off x="646787" y="2157185"/>
            <a:ext cx="1550830" cy="1793362"/>
            <a:chOff x="499643" y="1800076"/>
            <a:chExt cx="1550830" cy="179336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C451BC6-C633-CB1C-2AC6-3D4D747543CA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B17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4D7A6-44D2-55A6-6D1B-7A5AE914C976}"/>
                </a:ext>
              </a:extLst>
            </p:cNvPr>
            <p:cNvSpPr txBox="1"/>
            <p:nvPr/>
          </p:nvSpPr>
          <p:spPr>
            <a:xfrm>
              <a:off x="499643" y="1911927"/>
              <a:ext cx="15508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6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8006A5-24A4-7E24-CE3D-6E734BAF38A7}"/>
              </a:ext>
            </a:extLst>
          </p:cNvPr>
          <p:cNvGrpSpPr/>
          <p:nvPr/>
        </p:nvGrpSpPr>
        <p:grpSpPr>
          <a:xfrm>
            <a:off x="646788" y="4120654"/>
            <a:ext cx="1550829" cy="997435"/>
            <a:chOff x="499643" y="1800076"/>
            <a:chExt cx="1550830" cy="179336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7BA2FF8-975B-51FB-50D9-38B559E80356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97FFAE-D3F7-6A44-4076-16BCB143975B}"/>
                </a:ext>
              </a:extLst>
            </p:cNvPr>
            <p:cNvSpPr txBox="1"/>
            <p:nvPr/>
          </p:nvSpPr>
          <p:spPr>
            <a:xfrm>
              <a:off x="499643" y="2186678"/>
              <a:ext cx="1550830" cy="10514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Cluster number</a:t>
              </a: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4D93FD-DED0-DBED-C8C8-B58B8AE5E6FF}"/>
              </a:ext>
            </a:extLst>
          </p:cNvPr>
          <p:cNvSpPr txBox="1"/>
          <p:nvPr/>
        </p:nvSpPr>
        <p:spPr>
          <a:xfrm>
            <a:off x="193924" y="117806"/>
            <a:ext cx="1748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l CNC </a:t>
            </a:r>
            <a:r>
              <a:rPr lang="ko-KR" altLang="en-US" sz="1200" dirty="0">
                <a:solidFill>
                  <a:srgbClr val="000000"/>
                </a:solidFill>
              </a:rPr>
              <a:t>결합모델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355</Words>
  <Application>Microsoft Office PowerPoint</Application>
  <PresentationFormat>와이드스크린</PresentationFormat>
  <Paragraphs>153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2" baseType="lpstr">
      <vt:lpstr>나눔스퀘어</vt:lpstr>
      <vt:lpstr>Calibri Light</vt:lpstr>
      <vt:lpstr>나눔스퀘어 Bold</vt:lpstr>
      <vt:lpstr>나눔스퀘어 ExtraBold</vt:lpstr>
      <vt:lpstr>Amasis MT Pro Black</vt:lpstr>
      <vt:lpstr>G마켓 산스 TTF Bold</vt:lpstr>
      <vt:lpstr>맑은 고딕</vt:lpstr>
      <vt:lpstr>Arial</vt:lpstr>
      <vt:lpstr>Montserrat ExtraBold</vt:lpstr>
      <vt:lpstr>나눔스퀘어 Light</vt:lpstr>
      <vt:lpstr>G마켓 산스 TTF Medium</vt:lpstr>
      <vt:lpstr>G마켓 산스 TTF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268</cp:revision>
  <dcterms:created xsi:type="dcterms:W3CDTF">2021-07-13T13:21:52Z</dcterms:created>
  <dcterms:modified xsi:type="dcterms:W3CDTF">2023-08-16T02:51:47Z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